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8"/>
  </p:notesMasterIdLst>
  <p:handoutMasterIdLst>
    <p:handoutMasterId r:id="rId49"/>
  </p:handoutMasterIdLst>
  <p:sldIdLst>
    <p:sldId id="379" r:id="rId6"/>
    <p:sldId id="382" r:id="rId7"/>
    <p:sldId id="269" r:id="rId8"/>
    <p:sldId id="356" r:id="rId9"/>
    <p:sldId id="341" r:id="rId10"/>
    <p:sldId id="308" r:id="rId11"/>
    <p:sldId id="310" r:id="rId12"/>
    <p:sldId id="289" r:id="rId13"/>
    <p:sldId id="309" r:id="rId14"/>
    <p:sldId id="358" r:id="rId15"/>
    <p:sldId id="344" r:id="rId16"/>
    <p:sldId id="287" r:id="rId17"/>
    <p:sldId id="345" r:id="rId18"/>
    <p:sldId id="380" r:id="rId19"/>
    <p:sldId id="285" r:id="rId20"/>
    <p:sldId id="346" r:id="rId21"/>
    <p:sldId id="286" r:id="rId22"/>
    <p:sldId id="347" r:id="rId23"/>
    <p:sldId id="270" r:id="rId24"/>
    <p:sldId id="338" r:id="rId25"/>
    <p:sldId id="288" r:id="rId26"/>
    <p:sldId id="348" r:id="rId27"/>
    <p:sldId id="349" r:id="rId28"/>
    <p:sldId id="350" r:id="rId29"/>
    <p:sldId id="351" r:id="rId30"/>
    <p:sldId id="352" r:id="rId31"/>
    <p:sldId id="376" r:id="rId32"/>
    <p:sldId id="377" r:id="rId33"/>
    <p:sldId id="378" r:id="rId34"/>
    <p:sldId id="381" r:id="rId35"/>
    <p:sldId id="353" r:id="rId36"/>
    <p:sldId id="331" r:id="rId37"/>
    <p:sldId id="354" r:id="rId38"/>
    <p:sldId id="333" r:id="rId39"/>
    <p:sldId id="332" r:id="rId40"/>
    <p:sldId id="336" r:id="rId41"/>
    <p:sldId id="335" r:id="rId42"/>
    <p:sldId id="334" r:id="rId43"/>
    <p:sldId id="337" r:id="rId44"/>
    <p:sldId id="340" r:id="rId45"/>
    <p:sldId id="374" r:id="rId46"/>
    <p:sldId id="375" r:id="rId47"/>
  </p:sldIdLst>
  <p:sldSz cx="12192000" cy="6858000"/>
  <p:notesSz cx="7010400" cy="92964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F2F"/>
    <a:srgbClr val="FF0000"/>
    <a:srgbClr val="942092"/>
    <a:srgbClr val="FFFFFF"/>
    <a:srgbClr val="B3ADA3"/>
    <a:srgbClr val="63656A"/>
    <a:srgbClr val="162A46"/>
    <a:srgbClr val="0169A0"/>
    <a:srgbClr val="EF8F00"/>
    <a:srgbClr val="23B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13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B085D-1CB5-EE47-B824-7434CE1454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5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1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175F-67FA-8F43-999E-CBBF22E97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82CBF-D77C-EA4F-A074-D263841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194E-30DD-F64F-AA31-F87FDEA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0E0B-D931-524D-816E-EFE1EEA4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02349-4142-CB41-ABA8-74B9FAC3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3B6E-AFCF-6E45-8088-F8D26162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C8BA-E050-1349-A98D-44C171D6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DAC6-AD07-5041-BAA6-DC6A3011B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1F52-F354-0046-989C-17AD6639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1B98-3234-894E-85B9-1C10C007841A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E4F5-5387-6F44-A834-B5717FB3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27773-2F35-8F4F-989B-F593D41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FF69E-A08E-AD4A-83BC-4BC3CAAE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E6ABD-933D-B44F-BF5C-E346EC3F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49962-CA9A-C845-8430-FA2BA84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took just about exactly </a:t>
            </a:r>
            <a:r>
              <a:rPr lang="en-US"/>
              <a:t>80 minutes.</a:t>
            </a:r>
          </a:p>
        </p:txBody>
      </p:sp>
    </p:spTree>
    <p:extLst>
      <p:ext uri="{BB962C8B-B14F-4D97-AF65-F5344CB8AC3E}">
        <p14:creationId xmlns:p14="http://schemas.microsoft.com/office/powerpoint/2010/main" val="69967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071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8C33-801A-364F-901E-BF9360BE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Schematic Design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C58-BEFF-1C47-BE01-FFF83578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 – You will manually copy the microcontroller circuit from a small breakout board that uses the same MCU.</a:t>
            </a:r>
          </a:p>
          <a:p>
            <a:r>
              <a:rPr lang="en-US" dirty="0"/>
              <a:t>Copy – you’ll copy the motor controller based on a schematic I provide.</a:t>
            </a:r>
          </a:p>
          <a:p>
            <a:r>
              <a:rPr lang="en-US" dirty="0"/>
              <a:t>Implement – You will look at the data sheet for the IMU and voltage regulator and implement the design it provides.</a:t>
            </a:r>
          </a:p>
          <a:p>
            <a:r>
              <a:rPr lang="en-US" dirty="0"/>
              <a:t>Design – you will add some LEDs to your design on your own.</a:t>
            </a:r>
          </a:p>
        </p:txBody>
      </p:sp>
    </p:spTree>
    <p:extLst>
      <p:ext uri="{BB962C8B-B14F-4D97-AF65-F5344CB8AC3E}">
        <p14:creationId xmlns:p14="http://schemas.microsoft.com/office/powerpoint/2010/main" val="418449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9.25 Amps </a:t>
            </a:r>
          </a:p>
          <a:p>
            <a:pPr lvl="1"/>
            <a:r>
              <a:rPr lang="en-US" dirty="0"/>
              <a:t>Nominal voltage =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18B53-1643-0E4D-9DD8-CFFF3DD2C6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25" y="1600201"/>
            <a:ext cx="3554920" cy="2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6CA2-4272-094F-BAFD-85507D58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Regulator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4FA7-F477-CD41-8D84-808ED616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2FE3-1B35-5A4C-BCB0-955E103E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96" y="490538"/>
            <a:ext cx="44958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25B38-BE14-1747-A35B-9F11DF0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7" y="4283075"/>
            <a:ext cx="8242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1091-96B7-6640-9ACA-F4270520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 Voltage Regulators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0713CCD-748D-E749-8240-14B67148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variable resistor</a:t>
            </a:r>
          </a:p>
          <a:p>
            <a:pPr lvl="1"/>
            <a:r>
              <a:rPr lang="en-US" sz="2000" dirty="0"/>
              <a:t>V = IR</a:t>
            </a:r>
          </a:p>
          <a:p>
            <a:pPr lvl="1"/>
            <a:r>
              <a:rPr lang="en-US" sz="2000" dirty="0"/>
              <a:t>I is set by the load</a:t>
            </a:r>
          </a:p>
          <a:p>
            <a:pPr lvl="1"/>
            <a:r>
              <a:rPr lang="en-US" sz="2000" dirty="0"/>
              <a:t>Set R so that: Vin – </a:t>
            </a:r>
            <a:r>
              <a:rPr lang="en-US" sz="2000" dirty="0" err="1"/>
              <a:t>Vref</a:t>
            </a:r>
            <a:r>
              <a:rPr lang="en-US" sz="2000" dirty="0"/>
              <a:t> = I*R</a:t>
            </a:r>
          </a:p>
          <a:p>
            <a:r>
              <a:rPr lang="en-US" sz="2400" dirty="0"/>
              <a:t>The OP AMP compares </a:t>
            </a:r>
            <a:r>
              <a:rPr lang="en-US" sz="2400" dirty="0" err="1"/>
              <a:t>Vout</a:t>
            </a:r>
            <a:r>
              <a:rPr lang="en-US" sz="2400" dirty="0"/>
              <a:t> with </a:t>
            </a:r>
            <a:r>
              <a:rPr lang="en-US" sz="2400" dirty="0" err="1"/>
              <a:t>Vref</a:t>
            </a:r>
            <a:r>
              <a:rPr lang="en-US" sz="2400" dirty="0"/>
              <a:t> and adjust how “on” (low resistance) Q is</a:t>
            </a:r>
          </a:p>
          <a:p>
            <a:r>
              <a:rPr lang="en-US" sz="2400" dirty="0"/>
              <a:t>Q dissipates heat</a:t>
            </a:r>
          </a:p>
          <a:p>
            <a:pPr lvl="1"/>
            <a:r>
              <a:rPr lang="en-US" sz="2000" dirty="0"/>
              <a:t>P = I</a:t>
            </a:r>
            <a:r>
              <a:rPr lang="en-US" sz="2000" baseline="30000" dirty="0"/>
              <a:t>2</a:t>
            </a:r>
            <a:r>
              <a:rPr lang="en-US" sz="2000" dirty="0"/>
              <a:t>R</a:t>
            </a:r>
          </a:p>
          <a:p>
            <a:pPr lvl="1"/>
            <a:r>
              <a:rPr lang="en-US" sz="2000" dirty="0"/>
              <a:t>Higher current -&gt; lower resistance, lots of wasted power -&gt; Hot regulator</a:t>
            </a:r>
          </a:p>
          <a:p>
            <a:r>
              <a:rPr lang="en-US" sz="2400" dirty="0"/>
              <a:t>The capacitors prevent oscillations.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50A8620-34A7-4440-958E-18AC244E3E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2" descr="Introduction to Linear Voltage Regulators Figure 1">
            <a:extLst>
              <a:ext uri="{FF2B5EF4-FFF2-40B4-BE49-F238E27FC236}">
                <a16:creationId xmlns:a16="http://schemas.microsoft.com/office/drawing/2014/main" id="{28123720-B778-9248-942E-E6E7AF77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2031524"/>
            <a:ext cx="5334000" cy="3587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0AD578-E42D-9941-AB6D-4696C85ADB31}"/>
              </a:ext>
            </a:extLst>
          </p:cNvPr>
          <p:cNvSpPr txBox="1"/>
          <p:nvPr/>
        </p:nvSpPr>
        <p:spPr>
          <a:xfrm>
            <a:off x="9420727" y="1983399"/>
            <a:ext cx="4779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EA5F2F"/>
                </a:solidFill>
              </a:rPr>
              <a:t>Vout</a:t>
            </a:r>
            <a:endParaRPr lang="en-US" sz="1200" dirty="0">
              <a:solidFill>
                <a:srgbClr val="EA5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ATmega128RFA1 microcontroller</a:t>
            </a:r>
          </a:p>
          <a:p>
            <a:pPr lvl="1"/>
            <a:r>
              <a:rPr lang="en-US" dirty="0" err="1"/>
              <a:t>Arduino</a:t>
            </a:r>
            <a:r>
              <a:rPr lang="en-US" dirty="0"/>
              <a:t> compatible</a:t>
            </a:r>
          </a:p>
          <a:p>
            <a:pPr lvl="1"/>
            <a:r>
              <a:rPr lang="en-US" dirty="0"/>
              <a:t>16Mhz clock</a:t>
            </a:r>
          </a:p>
          <a:p>
            <a:pPr lvl="1"/>
            <a:r>
              <a:rPr lang="en-US" dirty="0"/>
              <a:t>128KB Flash	</a:t>
            </a:r>
          </a:p>
          <a:p>
            <a:pPr lvl="1"/>
            <a:r>
              <a:rPr lang="en-US" dirty="0"/>
              <a:t>16KB SRAM</a:t>
            </a:r>
          </a:p>
          <a:p>
            <a:pPr lvl="1"/>
            <a:r>
              <a:rPr lang="en-US" dirty="0"/>
              <a:t>4096B EEPROM</a:t>
            </a:r>
          </a:p>
          <a:p>
            <a:pPr lvl="1"/>
            <a:r>
              <a:rPr lang="en-US" dirty="0"/>
              <a:t>2.4GHz radio (Compatible with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A13A9C-8751-974D-97DB-1ABB17C60D1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9727" t="30898" r="25326" b="41218"/>
          <a:stretch/>
        </p:blipFill>
        <p:spPr>
          <a:xfrm>
            <a:off x="6579221" y="1986198"/>
            <a:ext cx="4672358" cy="36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6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A971-C5D3-6A4E-8C8C-A24FE9F4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uController</a:t>
            </a:r>
            <a:r>
              <a:rPr lang="en-US" dirty="0"/>
              <a:t> Datasheet and Reference Design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85664BD5-986C-5A42-8B78-E05CCA0F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77" y="1535802"/>
            <a:ext cx="6096381" cy="456682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F96289-F5BB-6343-AFEA-2D36FB1D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81" y="1613245"/>
            <a:ext cx="4741932" cy="45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We will use the I2C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5039F-0D72-334B-995D-5D5AA963B5F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0495" t="37391" r="45739" b="47118"/>
          <a:stretch/>
        </p:blipFill>
        <p:spPr>
          <a:xfrm>
            <a:off x="6623824" y="1889705"/>
            <a:ext cx="4583152" cy="38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</a:t>
            </a:r>
            <a:r>
              <a:rPr lang="en-US" baseline="30000" dirty="0"/>
              <a:t>2</a:t>
            </a:r>
            <a:r>
              <a:rPr lang="en-US" dirty="0"/>
              <a:t>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Pins are precious!</a:t>
            </a:r>
          </a:p>
          <a:p>
            <a:pPr lvl="1"/>
            <a:r>
              <a:rPr lang="en-US" dirty="0"/>
              <a:t>They take up space</a:t>
            </a:r>
          </a:p>
          <a:p>
            <a:pPr lvl="1"/>
            <a:r>
              <a:rPr lang="en-US" dirty="0"/>
              <a:t>More pins </a:t>
            </a:r>
            <a:r>
              <a:rPr lang="en-US" dirty="0">
                <a:sym typeface="Wingdings"/>
              </a:rPr>
              <a:t> More expensive microcontrollers</a:t>
            </a:r>
          </a:p>
          <a:p>
            <a:pPr lvl="1"/>
            <a:r>
              <a:rPr lang="en-US" dirty="0">
                <a:sym typeface="Wingdings"/>
              </a:rPr>
              <a:t>Adding pins is hard</a:t>
            </a:r>
          </a:p>
          <a:p>
            <a:pPr lvl="2"/>
            <a:r>
              <a:rPr lang="en-US" dirty="0">
                <a:sym typeface="Wingdings"/>
              </a:rPr>
              <a:t>Might need a new microcontroller (if a larger, compatible one is available)</a:t>
            </a:r>
          </a:p>
          <a:p>
            <a:pPr lvl="2"/>
            <a:r>
              <a:rPr lang="en-US" dirty="0">
                <a:sym typeface="Wingdings"/>
              </a:rPr>
              <a:t>Significant board changes</a:t>
            </a:r>
          </a:p>
          <a:p>
            <a:r>
              <a:rPr lang="en-US" dirty="0">
                <a:sym typeface="Wingdings"/>
              </a:rPr>
              <a:t>Performance is often not that important</a:t>
            </a:r>
          </a:p>
          <a:p>
            <a:r>
              <a:rPr lang="en-US" dirty="0">
                <a:sym typeface="Wingdings"/>
              </a:rPr>
              <a:t>So</a:t>
            </a:r>
          </a:p>
          <a:p>
            <a:pPr lvl="1"/>
            <a:r>
              <a:rPr lang="en-US" dirty="0">
                <a:sym typeface="Wingdings"/>
              </a:rPr>
              <a:t>Use the minimum number of pins</a:t>
            </a:r>
          </a:p>
          <a:p>
            <a:pPr lvl="1"/>
            <a:r>
              <a:rPr lang="en-US" dirty="0">
                <a:sym typeface="Wingdings"/>
              </a:rPr>
              <a:t>Run them at relatively low bit rates.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2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Bus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I2C is cheap, easy and widely supported/deployed</a:t>
            </a:r>
          </a:p>
          <a:p>
            <a:pPr lvl="1"/>
            <a:r>
              <a:rPr lang="en-US" dirty="0"/>
              <a:t>Very easy to design for</a:t>
            </a:r>
          </a:p>
          <a:p>
            <a:pPr lvl="1"/>
            <a:r>
              <a:rPr lang="en-US" dirty="0"/>
              <a:t>Very low pin count</a:t>
            </a:r>
          </a:p>
          <a:p>
            <a:r>
              <a:rPr lang="en-US" dirty="0"/>
              <a:t>Two signals</a:t>
            </a:r>
          </a:p>
          <a:p>
            <a:pPr lvl="1"/>
            <a:r>
              <a:rPr lang="en-US" dirty="0"/>
              <a:t>SCL – Serial Clock (used for coordination and timing)</a:t>
            </a:r>
          </a:p>
          <a:p>
            <a:pPr lvl="1"/>
            <a:r>
              <a:rPr lang="en-US" dirty="0"/>
              <a:t>SDA – Serial Data (used for data and control signaling)</a:t>
            </a:r>
          </a:p>
          <a:p>
            <a:pPr lvl="1"/>
            <a:r>
              <a:rPr lang="en-US" dirty="0"/>
              <a:t>Both pulled up to VCC via a large resistor (10 </a:t>
            </a:r>
            <a:r>
              <a:rPr lang="en-US" dirty="0" err="1"/>
              <a:t>kΩ</a:t>
            </a:r>
            <a:r>
              <a:rPr lang="en-US" dirty="0"/>
              <a:t> in our design)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427A6-7ACC-1546-8595-EE97E5257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48400" y="2871427"/>
            <a:ext cx="5334000" cy="19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7718-1C48-394B-820F-76BBC5C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CD-413B-1D44-8AF7-2CE55864E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Lab Overview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FF72-3A81-CF4D-B515-2083C42B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Datasheet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BBBE-2FA4-3846-AC82-582FDFD9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4 and 5-5.1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00C4FF-15BD-8445-A424-BB360DBB0F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943600" y="901176"/>
            <a:ext cx="5943600" cy="58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1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68" y="2207509"/>
            <a:ext cx="4225932" cy="2540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They draw ~2A each.</a:t>
            </a:r>
          </a:p>
          <a:p>
            <a:r>
              <a:rPr lang="en-US" dirty="0"/>
              <a:t>Our batteries can do about 9A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FFAAD-609C-7848-B7DF-8E104DDC4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Pulse-width modulation (PWM)-controlled MOSFET</a:t>
            </a:r>
          </a:p>
          <a:p>
            <a:pPr lvl="1"/>
            <a:r>
              <a:rPr lang="en-US" dirty="0"/>
              <a:t>The microcontroller will drive the MOSFET</a:t>
            </a:r>
          </a:p>
          <a:p>
            <a:pPr lvl="1"/>
            <a:r>
              <a:rPr lang="en-US" dirty="0"/>
              <a:t>The MOSFET will drive current to the motor.</a:t>
            </a:r>
          </a:p>
          <a:p>
            <a:r>
              <a:rPr lang="en-US" dirty="0"/>
              <a:t>A diode handles the inductive load from motor when it turns off (“</a:t>
            </a:r>
            <a:r>
              <a:rPr lang="en-US" dirty="0" err="1"/>
              <a:t>flyback</a:t>
            </a:r>
            <a:r>
              <a:rPr lang="en-US" dirty="0"/>
              <a:t>”)</a:t>
            </a:r>
          </a:p>
          <a:p>
            <a:r>
              <a:rPr lang="en-US" dirty="0"/>
              <a:t>Pull down resistor so it defaults to ‘off’.</a:t>
            </a:r>
          </a:p>
          <a:p>
            <a:r>
              <a:rPr lang="en-US" dirty="0"/>
              <a:t>Checkout the videos in the schedule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038CE-4FF7-D244-9A85-24BDF31FABD5}"/>
              </a:ext>
            </a:extLst>
          </p:cNvPr>
          <p:cNvSpPr/>
          <p:nvPr/>
        </p:nvSpPr>
        <p:spPr>
          <a:xfrm>
            <a:off x="7266607" y="2369635"/>
            <a:ext cx="929539" cy="16671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544800-B2A3-CD46-AB2E-1BF3406FD9B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83949" y="1524000"/>
            <a:ext cx="3462902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9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Motor speed varies with voltage</a:t>
            </a:r>
          </a:p>
          <a:p>
            <a:r>
              <a:rPr lang="en-US" dirty="0"/>
              <a:t>Varying the voltage directly is hard</a:t>
            </a:r>
          </a:p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signals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(2ms on our MCU)</a:t>
            </a:r>
          </a:p>
          <a:p>
            <a:pPr lvl="1"/>
            <a:r>
              <a:rPr lang="en-US" dirty="0"/>
              <a:t>Frequency: 1/Cycle time (490Hz)</a:t>
            </a:r>
          </a:p>
          <a:p>
            <a:r>
              <a:rPr lang="en-US" dirty="0"/>
              <a:t>Our MCU has hardware for this</a:t>
            </a:r>
          </a:p>
          <a:p>
            <a:pPr lvl="1"/>
            <a:r>
              <a:rPr lang="en-US" dirty="0"/>
              <a:t>Accessed via </a:t>
            </a:r>
            <a:r>
              <a:rPr lang="en-US" dirty="0" err="1"/>
              <a:t>analogWrite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Cycle time = 2ms</a:t>
            </a:r>
          </a:p>
          <a:p>
            <a:pPr lvl="1"/>
            <a:r>
              <a:rPr lang="en-US" dirty="0"/>
              <a:t>Frequency = 490Hz</a:t>
            </a:r>
          </a:p>
          <a:p>
            <a:r>
              <a:rPr lang="en-US" dirty="0"/>
              <a:t>Check the video in the schedule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Inductance -- Resistance to a change in current</a:t>
            </a:r>
          </a:p>
          <a:p>
            <a:pPr lvl="1"/>
            <a:r>
              <a:rPr lang="en-US" dirty="0"/>
              <a:t>Current takes time to start and stop flowing.</a:t>
            </a:r>
          </a:p>
          <a:p>
            <a:pPr lvl="1"/>
            <a:r>
              <a:rPr lang="en-US" dirty="0"/>
              <a:t>Imagine water flowing in a pipe when you turn off the faucet.</a:t>
            </a:r>
          </a:p>
          <a:p>
            <a:r>
              <a:rPr lang="en-US" dirty="0"/>
              <a:t>Formally, changing current (I) creates a voltage (V</a:t>
            </a:r>
            <a:r>
              <a:rPr lang="en-US" baseline="-25000" dirty="0"/>
              <a:t>L</a:t>
            </a:r>
            <a:r>
              <a:rPr lang="en-US" dirty="0"/>
              <a:t>) proportional to the rate of change and the inductance (L)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95E17C-E942-F64F-BDC9-6F74ADCA2B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FBAE9-5D57-B245-A030-61EBBEE56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55"/>
          <a:stretch/>
        </p:blipFill>
        <p:spPr>
          <a:xfrm>
            <a:off x="8597348" y="3182384"/>
            <a:ext cx="1568450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B8380-0CD6-C848-87DE-155AA4495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10"/>
          <a:stretch/>
        </p:blipFill>
        <p:spPr>
          <a:xfrm>
            <a:off x="7333698" y="3182384"/>
            <a:ext cx="12636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3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Motors are inductors (and resistors)</a:t>
            </a:r>
          </a:p>
          <a:p>
            <a:r>
              <a:rPr lang="en-US" dirty="0"/>
              <a:t>Motor voltage equation</a:t>
            </a:r>
          </a:p>
          <a:p>
            <a:pPr lvl="1"/>
            <a:r>
              <a:rPr lang="en-US" dirty="0" err="1"/>
              <a:t>Vm</a:t>
            </a:r>
            <a:r>
              <a:rPr lang="en-US" dirty="0"/>
              <a:t> = voltage across the motor</a:t>
            </a:r>
          </a:p>
          <a:p>
            <a:pPr lvl="1"/>
            <a:r>
              <a:rPr lang="en-US" dirty="0"/>
              <a:t>I = Motor current</a:t>
            </a:r>
          </a:p>
          <a:p>
            <a:pPr lvl="1"/>
            <a:r>
              <a:rPr lang="en-US" dirty="0"/>
              <a:t>R = Motor resistance</a:t>
            </a:r>
          </a:p>
          <a:p>
            <a:pPr lvl="1"/>
            <a:r>
              <a:rPr lang="en-US" dirty="0"/>
              <a:t>L = Motor Inductance</a:t>
            </a:r>
          </a:p>
          <a:p>
            <a:pPr lvl="1"/>
            <a:r>
              <a:rPr lang="en-US" dirty="0" err="1"/>
              <a:t>dI</a:t>
            </a:r>
            <a:r>
              <a:rPr lang="en-US" dirty="0"/>
              <a:t>/dt = rate of change of motor current</a:t>
            </a:r>
          </a:p>
          <a:p>
            <a:r>
              <a:rPr lang="en-US" dirty="0"/>
              <a:t>Resulting, large voltage will damage the switch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7B54-6643-E849-8766-4CF54668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1754981"/>
            <a:ext cx="5981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DCD34-5627-184E-AC47-69F691A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Switching: Inductance and </a:t>
            </a:r>
            <a:r>
              <a:rPr lang="en-US" dirty="0" err="1"/>
              <a:t>Flyback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D2C22-2004-FB46-B048-D95EDE4A5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‘fly back diode’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No effect (reverse-biased)</a:t>
            </a:r>
          </a:p>
          <a:p>
            <a:r>
              <a:rPr lang="en-US" dirty="0"/>
              <a:t>When the switch is closed</a:t>
            </a:r>
          </a:p>
          <a:p>
            <a:pPr lvl="1"/>
            <a:r>
              <a:rPr lang="en-US" dirty="0"/>
              <a:t>Forward-biased</a:t>
            </a:r>
          </a:p>
          <a:p>
            <a:pPr lvl="1"/>
            <a:r>
              <a:rPr lang="en-US" dirty="0"/>
              <a:t>Routes current back into the motor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DBC5E-76FC-BA4F-8ABF-318E89B9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63" y="1532731"/>
            <a:ext cx="3632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Idealized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Two supplies (VBAT and 3V3)</a:t>
            </a:r>
          </a:p>
          <a:p>
            <a:r>
              <a:rPr lang="en-US" dirty="0"/>
              <a:t>One ground</a:t>
            </a:r>
          </a:p>
          <a:p>
            <a:r>
              <a:rPr lang="en-US" dirty="0"/>
              <a:t>All wires have zero inductance and zero resistance.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8980-813F-044D-A37E-790C4AA0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2" y="2205831"/>
            <a:ext cx="5041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04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Realistic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/>
          <a:lstStyle/>
          <a:p>
            <a:r>
              <a:rPr lang="en-US" dirty="0"/>
              <a:t>Wires have inductance and resistance</a:t>
            </a:r>
          </a:p>
          <a:p>
            <a:r>
              <a:rPr lang="en-US" dirty="0"/>
              <a:t>Lots of current, switching quickly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Noisy power and ground</a:t>
            </a:r>
          </a:p>
          <a:p>
            <a:pPr lvl="1"/>
            <a:r>
              <a:rPr lang="en-US" dirty="0"/>
              <a:t>MCU resets</a:t>
            </a:r>
          </a:p>
          <a:p>
            <a:pPr lvl="1"/>
            <a:r>
              <a:rPr lang="en-US" dirty="0"/>
              <a:t>IMU resets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67C14-5354-6045-B9CF-27E7E09A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83" y="2100264"/>
            <a:ext cx="839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9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588-1885-C54A-9C3A-F7E33DED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Electrical Noise: Working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39A2-F7D5-9646-B765-3675DB1E3E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447799"/>
            <a:ext cx="4547088" cy="46783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Split the ground into two nets</a:t>
            </a:r>
          </a:p>
          <a:p>
            <a:pPr lvl="1"/>
            <a:r>
              <a:rPr lang="en-US" dirty="0"/>
              <a:t>GND – LDO, MCU, IMU</a:t>
            </a:r>
          </a:p>
          <a:p>
            <a:pPr lvl="1"/>
            <a:r>
              <a:rPr lang="en-US" dirty="0"/>
              <a:t>BAT_GND – Motor drivers</a:t>
            </a:r>
          </a:p>
          <a:p>
            <a:r>
              <a:rPr lang="en-US" dirty="0"/>
              <a:t>Limit inductance and resistance losses seen by GND</a:t>
            </a:r>
          </a:p>
          <a:p>
            <a:pPr lvl="1"/>
            <a:r>
              <a:rPr lang="en-US" dirty="0"/>
              <a:t>Connect them with a “wire bridge”</a:t>
            </a:r>
          </a:p>
          <a:p>
            <a:pPr lvl="1"/>
            <a:r>
              <a:rPr lang="en-US" dirty="0"/>
              <a:t>Put the the bridge near the negative battery terminal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Large decoupling caps on both regulated and unregulated power</a:t>
            </a:r>
          </a:p>
          <a:p>
            <a:pPr lvl="1"/>
            <a:r>
              <a:rPr lang="en-US" dirty="0"/>
              <a:t>Small decoupling caps (as specified in IMU and MCU datasheets)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C0BC-5F3B-FC40-9BE0-E412A1C8F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78" t="26600"/>
          <a:stretch/>
        </p:blipFill>
        <p:spPr>
          <a:xfrm>
            <a:off x="5520266" y="2116667"/>
            <a:ext cx="6062133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DBFBC-91B9-B442-B1B5-509F829269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07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3B44-3392-044F-9403-8B9C5031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EMF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BB6F-8534-9E44-A913-A3B30D08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have a slide about back EMF and the current spike that occurs when you turn on the motor</a:t>
            </a:r>
          </a:p>
          <a:p>
            <a:r>
              <a:rPr lang="en-US" dirty="0"/>
              <a:t>The decoupling cap on VBAT and BAT_GND fixes this.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A97706-1FBA-AE4B-8672-F36C303FB4DD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1621103"/>
            <a:ext cx="5333996" cy="4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78FED-66A1-B448-909B-EC86C3A748AD}"/>
              </a:ext>
            </a:extLst>
          </p:cNvPr>
          <p:cNvSpPr/>
          <p:nvPr/>
        </p:nvSpPr>
        <p:spPr>
          <a:xfrm>
            <a:off x="2819400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www.edn.com</a:t>
            </a:r>
            <a:r>
              <a:rPr lang="en-US" dirty="0"/>
              <a:t>/getting-a-handle-on-brushed-dc-motor-current/</a:t>
            </a:r>
          </a:p>
        </p:txBody>
      </p:sp>
    </p:spTree>
    <p:extLst>
      <p:ext uri="{BB962C8B-B14F-4D97-AF65-F5344CB8AC3E}">
        <p14:creationId xmlns:p14="http://schemas.microsoft.com/office/powerpoint/2010/main" val="3422958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add some LEDs to you quadcopter.</a:t>
            </a:r>
          </a:p>
          <a:p>
            <a:r>
              <a:rPr lang="en-US" dirty="0"/>
              <a:t>Three steps</a:t>
            </a:r>
          </a:p>
          <a:p>
            <a:pPr lvl="1"/>
            <a:r>
              <a:rPr lang="en-US" dirty="0"/>
              <a:t>Design your lighting scheme</a:t>
            </a:r>
          </a:p>
          <a:p>
            <a:pPr lvl="1"/>
            <a:r>
              <a:rPr lang="en-US" dirty="0"/>
              <a:t>Pick them on </a:t>
            </a:r>
            <a:r>
              <a:rPr lang="en-US" dirty="0" err="1"/>
              <a:t>Digikey.com</a:t>
            </a:r>
            <a:endParaRPr lang="en-US" dirty="0"/>
          </a:p>
          <a:p>
            <a:pPr lvl="1"/>
            <a:r>
              <a:rPr lang="en-US" dirty="0"/>
              <a:t>Design the circuit to control them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B0FE1-906B-A54F-B97C-E14A3957A85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70750" y="259318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Design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Which way is forward?</a:t>
            </a:r>
          </a:p>
          <a:p>
            <a:pPr lvl="1"/>
            <a:r>
              <a:rPr lang="en-US" dirty="0"/>
              <a:t>Status information</a:t>
            </a:r>
          </a:p>
          <a:p>
            <a:r>
              <a:rPr lang="en-US" dirty="0"/>
              <a:t>Pretty</a:t>
            </a:r>
          </a:p>
          <a:p>
            <a:pPr lvl="1"/>
            <a:r>
              <a:rPr lang="en-US" dirty="0"/>
              <a:t>Ground effects</a:t>
            </a:r>
          </a:p>
          <a:p>
            <a:pPr lvl="1"/>
            <a:r>
              <a:rPr lang="en-US" dirty="0"/>
              <a:t>Display your quad’s mood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“indicator” LEDs draw a few mA</a:t>
            </a:r>
          </a:p>
          <a:p>
            <a:pPr lvl="1"/>
            <a:r>
              <a:rPr lang="en-US" dirty="0"/>
              <a:t>“lighting” LEDs can draw up to several amps.</a:t>
            </a:r>
          </a:p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0.5 A maximum across all your LEDs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D211374-6D67-5B48-B5B8-44B7FF9C71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958361" y="1281924"/>
            <a:ext cx="3914078" cy="5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4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2BE-86BE-3A45-8F69-6C2532F1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0C05-1F82-5B41-ABF1-ACFD0EB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lots of LED</a:t>
            </a:r>
          </a:p>
          <a:p>
            <a:r>
              <a:rPr lang="en-US" dirty="0"/>
              <a:t>You will pick them on </a:t>
            </a:r>
            <a:r>
              <a:rPr lang="en-US" dirty="0" err="1"/>
              <a:t>digikey</a:t>
            </a:r>
            <a:endParaRPr lang="en-US" dirty="0"/>
          </a:p>
          <a:p>
            <a:pPr lvl="1"/>
            <a:r>
              <a:rPr lang="en-US" dirty="0"/>
              <a:t>Must be at least 0805 (2mm x 1.25mm)</a:t>
            </a:r>
          </a:p>
          <a:p>
            <a:pPr lvl="1"/>
            <a:r>
              <a:rPr lang="en-US" dirty="0"/>
              <a:t>Available in quantities of 1</a:t>
            </a:r>
          </a:p>
          <a:p>
            <a:pPr lvl="1"/>
            <a:r>
              <a:rPr lang="en-US" dirty="0"/>
              <a:t>Cost &lt; $1 per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05B5A-B444-EF4A-AAE9-4A89E14504D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66276" y="1171303"/>
            <a:ext cx="4498248" cy="5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1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Key device parameters</a:t>
            </a:r>
          </a:p>
          <a:p>
            <a:pPr lvl="1"/>
            <a:r>
              <a:rPr lang="en-US" dirty="0"/>
              <a:t>Forward voltage: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Luminous intensity</a:t>
            </a:r>
          </a:p>
          <a:p>
            <a:r>
              <a:rPr lang="en-US" dirty="0"/>
              <a:t>Key absolute limits</a:t>
            </a:r>
          </a:p>
          <a:p>
            <a:pPr lvl="1"/>
            <a:r>
              <a:rPr lang="en-US" dirty="0"/>
              <a:t>Forward current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F791A-F144-934B-A4D0-26F3D337112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b="20891"/>
          <a:stretch/>
        </p:blipFill>
        <p:spPr>
          <a:xfrm>
            <a:off x="5853278" y="239731"/>
            <a:ext cx="5921375" cy="3692525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77523D6-EE18-9A42-92AD-191A512B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5" y="4026781"/>
            <a:ext cx="5920647" cy="20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Circuit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Driving the LED at &gt;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will burn it out.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0A1A55-FD69-8B43-B640-12E7FCAC16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137275" y="1825625"/>
            <a:ext cx="6054725" cy="38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Current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Ohm’s Law	: V = IR</a:t>
            </a:r>
          </a:p>
          <a:p>
            <a:r>
              <a:rPr lang="en-US" dirty="0"/>
              <a:t>The forward voltage (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 across an LED is (roughly) fixed</a:t>
            </a:r>
          </a:p>
          <a:p>
            <a:r>
              <a:rPr lang="en-US" dirty="0"/>
              <a:t>Add a resistor to limit current.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CA9D1-11D0-8842-B5A7-5D86D097260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924550" y="1825625"/>
            <a:ext cx="6267450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11F3-DC28-FB48-99BF-AE993BCD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Brightness Carefully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6042-3265-B04C-80FD-FC4A27D3E1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LEDs do not need to be driven hard</a:t>
            </a:r>
          </a:p>
          <a:p>
            <a:r>
              <a:rPr lang="en-US" dirty="0"/>
              <a:t>The red LED on the FCB uses a 510Ω resistor</a:t>
            </a:r>
          </a:p>
          <a:p>
            <a:pPr lvl="1"/>
            <a:r>
              <a:rPr lang="en-US" dirty="0" err="1"/>
              <a:t>Vf</a:t>
            </a:r>
            <a:r>
              <a:rPr lang="en-US" dirty="0"/>
              <a:t> = 2V; </a:t>
            </a:r>
            <a:r>
              <a:rPr lang="en-US" dirty="0" err="1"/>
              <a:t>Vcc</a:t>
            </a:r>
            <a:r>
              <a:rPr lang="en-US" dirty="0"/>
              <a:t> = 3.3</a:t>
            </a:r>
          </a:p>
          <a:p>
            <a:pPr lvl="1"/>
            <a:r>
              <a:rPr lang="en-US" dirty="0"/>
              <a:t>I = V/R =&gt; I = (3.3-2.0)/510 = 2.5mA</a:t>
            </a:r>
          </a:p>
          <a:p>
            <a:pPr lvl="1"/>
            <a:r>
              <a:rPr lang="en-US" dirty="0"/>
              <a:t>The maximum brightness (@30mA) is 12x higher</a:t>
            </a:r>
          </a:p>
          <a:p>
            <a:pPr lvl="1"/>
            <a:r>
              <a:rPr lang="en-US" dirty="0"/>
              <a:t>They can easily become blindingly bright.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7B48-664D-7B47-8AA3-FB14E218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7FB5-279C-2D4E-A1EA-2D439956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Drive directly with MCU pin</a:t>
            </a:r>
          </a:p>
          <a:p>
            <a:pPr lvl="1"/>
            <a:r>
              <a:rPr lang="en-US" dirty="0"/>
              <a:t>Good for indicators</a:t>
            </a:r>
          </a:p>
          <a:p>
            <a:pPr lvl="1"/>
            <a:r>
              <a:rPr lang="en-US" dirty="0"/>
              <a:t>&lt; 10mA/LED</a:t>
            </a:r>
          </a:p>
          <a:p>
            <a:pPr lvl="1"/>
            <a:r>
              <a:rPr lang="en-US" dirty="0"/>
              <a:t>Use a PWM pin to make them dimmable</a:t>
            </a:r>
          </a:p>
          <a:p>
            <a:r>
              <a:rPr lang="en-US" dirty="0"/>
              <a:t>Drive via MOSFET (digital or PWM)</a:t>
            </a:r>
          </a:p>
          <a:p>
            <a:pPr lvl="1"/>
            <a:r>
              <a:rPr lang="en-US" dirty="0"/>
              <a:t>Good for bright LEDs</a:t>
            </a:r>
          </a:p>
          <a:p>
            <a:pPr lvl="1"/>
            <a:r>
              <a:rPr lang="en-US" dirty="0"/>
              <a:t>&lt;500mA total.</a:t>
            </a:r>
          </a:p>
          <a:p>
            <a:r>
              <a:rPr lang="en-US" dirty="0"/>
              <a:t>You can run several LEDs in series if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 is low enough.</a:t>
            </a:r>
          </a:p>
          <a:p>
            <a:r>
              <a:rPr lang="en-US" dirty="0"/>
              <a:t>You can run them in parallel too, but brightness will vary.</a:t>
            </a:r>
          </a:p>
          <a:p>
            <a:r>
              <a:rPr lang="en-US" dirty="0"/>
              <a:t>You can also just wire them to power.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A27B6-FDE3-A34A-AB24-B98097625E6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282104"/>
            <a:ext cx="5334000" cy="3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B11-64AA-864A-8D43-A7BE459C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in your 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1AF67-3404-334A-A5C4-AD5FA48AB3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Pick your LEDs</a:t>
            </a:r>
          </a:p>
          <a:p>
            <a:r>
              <a:rPr lang="en-US" dirty="0"/>
              <a:t>Commit your datasheets</a:t>
            </a:r>
          </a:p>
          <a:p>
            <a:r>
              <a:rPr lang="en-US" dirty="0"/>
              <a:t>Create the Fusion360 library (including any resistors your need)</a:t>
            </a:r>
          </a:p>
          <a:p>
            <a:r>
              <a:rPr lang="en-US" dirty="0"/>
              <a:t>Document your design using text in `Info` layer.</a:t>
            </a:r>
          </a:p>
        </p:txBody>
      </p:sp>
    </p:spTree>
    <p:extLst>
      <p:ext uri="{BB962C8B-B14F-4D97-AF65-F5344CB8AC3E}">
        <p14:creationId xmlns:p14="http://schemas.microsoft.com/office/powerpoint/2010/main" val="20983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463195-C851-8B41-B551-55CA7354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Layers in Fusion360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78FF-A48A-CC41-887C-6FD7A4B26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828263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Fusion360 (and other tools) use layers to for different schematic information.</a:t>
            </a:r>
          </a:p>
          <a:p>
            <a:pPr lvl="1"/>
            <a:r>
              <a:rPr lang="en-US" dirty="0"/>
              <a:t>Nets – wires (electrical connections)</a:t>
            </a:r>
          </a:p>
          <a:p>
            <a:pPr lvl="1"/>
            <a:r>
              <a:rPr lang="en-US" dirty="0"/>
              <a:t>Pins – Connection points on symbols</a:t>
            </a:r>
          </a:p>
          <a:p>
            <a:pPr lvl="1"/>
            <a:r>
              <a:rPr lang="en-US" dirty="0"/>
              <a:t>Symbols – symbols</a:t>
            </a:r>
          </a:p>
          <a:p>
            <a:pPr lvl="1"/>
            <a:r>
              <a:rPr lang="en-US" dirty="0"/>
              <a:t>Names – symbol and pin names</a:t>
            </a:r>
          </a:p>
          <a:p>
            <a:pPr lvl="1"/>
            <a:r>
              <a:rPr lang="en-US" dirty="0"/>
              <a:t>Values – symbol values (e.g., resistance for resistors)</a:t>
            </a:r>
          </a:p>
          <a:p>
            <a:pPr lvl="1"/>
            <a:r>
              <a:rPr lang="en-US" dirty="0"/>
              <a:t>Info – Documentation</a:t>
            </a:r>
          </a:p>
          <a:p>
            <a:pPr lvl="1"/>
            <a:r>
              <a:rPr lang="en-US" dirty="0"/>
              <a:t>We won’t use the others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0697E-B84A-084C-B115-59F4A020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82" y="1524000"/>
            <a:ext cx="2498318" cy="4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BCCD-7DF9-6B4E-A9E3-87818D8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F7CD-6040-AF4A-B471-73D1AD9FB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Schematic organization</a:t>
            </a:r>
          </a:p>
          <a:p>
            <a:r>
              <a:rPr lang="en-US" dirty="0"/>
              <a:t>Connection via named nets</a:t>
            </a:r>
          </a:p>
          <a:p>
            <a:r>
              <a:rPr lang="en-US" dirty="0"/>
              <a:t>Using ‘show @’ to check connectivity</a:t>
            </a:r>
          </a:p>
          <a:p>
            <a:r>
              <a:rPr lang="en-US" dirty="0"/>
              <a:t>Explain how </a:t>
            </a:r>
            <a:r>
              <a:rPr lang="en-US" dirty="0" err="1"/>
              <a:t>Eaglint</a:t>
            </a:r>
            <a:r>
              <a:rPr lang="en-US" dirty="0"/>
              <a:t> checks things (path based patterns).</a:t>
            </a:r>
          </a:p>
        </p:txBody>
      </p:sp>
    </p:spTree>
    <p:extLst>
      <p:ext uri="{BB962C8B-B14F-4D97-AF65-F5344CB8AC3E}">
        <p14:creationId xmlns:p14="http://schemas.microsoft.com/office/powerpoint/2010/main" val="2165965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Schematic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0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Schematic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3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03-4C28-3041-9758-23CCB77A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E1EE9-67E2-A94F-9B34-E2D187C011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66EE-6945-EF47-9DDE-595CBFD3E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79DA-AB8F-CB46-A23C-BB7AA21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2429"/>
            <a:ext cx="5486876" cy="3636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7B5CF-30DA-F346-847A-004FFF25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39498-791C-CE47-AFF5-368B2BDD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085850"/>
            <a:ext cx="6502400" cy="468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AA5FE-ACDC-534E-BB99-2D7CB8A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16" y="0"/>
            <a:ext cx="96021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FCD9-845F-AB41-A61F-D6873C7F6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04" y="0"/>
            <a:ext cx="1059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what components your PCB will hold</a:t>
            </a:r>
          </a:p>
          <a:p>
            <a:r>
              <a:rPr lang="en-US" dirty="0"/>
              <a:t>Define the electrical connectivity between those components</a:t>
            </a:r>
          </a:p>
          <a:p>
            <a:r>
              <a:rPr lang="en-US" dirty="0"/>
              <a:t>Specify some metadata about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0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Fusion360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edit schematics with your grid set to 0.1” or 0.05” – ALWAYS!!!</a:t>
            </a:r>
          </a:p>
          <a:p>
            <a:r>
              <a:rPr lang="en-US" dirty="0"/>
              <a:t>Wires/pins can look connected but not be.</a:t>
            </a:r>
          </a:p>
          <a:p>
            <a:pPr lvl="1"/>
            <a:r>
              <a:rPr lang="en-US" dirty="0"/>
              <a:t>‘Wiggle’ parts to make sure wires move with them.</a:t>
            </a:r>
          </a:p>
          <a:p>
            <a:pPr lvl="1"/>
            <a:r>
              <a:rPr lang="en-US" dirty="0"/>
              <a:t>Check for the green dot.</a:t>
            </a:r>
          </a:p>
        </p:txBody>
      </p:sp>
    </p:spTree>
    <p:extLst>
      <p:ext uri="{BB962C8B-B14F-4D97-AF65-F5344CB8AC3E}">
        <p14:creationId xmlns:p14="http://schemas.microsoft.com/office/powerpoint/2010/main" val="188520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Rules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checks for common problems in schematics.</a:t>
            </a:r>
          </a:p>
          <a:p>
            <a:r>
              <a:rPr lang="en-US" dirty="0"/>
              <a:t>Make sure you understand the reason for the errors.</a:t>
            </a:r>
          </a:p>
          <a:p>
            <a:r>
              <a:rPr lang="en-US" dirty="0"/>
              <a:t>Fix them if you can.</a:t>
            </a:r>
          </a:p>
          <a:p>
            <a:r>
              <a:rPr lang="en-US" dirty="0"/>
              <a:t>Run it! </a:t>
            </a:r>
          </a:p>
        </p:txBody>
      </p:sp>
    </p:spTree>
    <p:extLst>
      <p:ext uri="{BB962C8B-B14F-4D97-AF65-F5344CB8AC3E}">
        <p14:creationId xmlns:p14="http://schemas.microsoft.com/office/powerpoint/2010/main" val="265713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8800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26370</TotalTime>
  <Words>1444</Words>
  <Application>Microsoft Macintosh PowerPoint</Application>
  <PresentationFormat>Widescreen</PresentationFormat>
  <Paragraphs>242</Paragraphs>
  <Slides>42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Myriad Pro</vt:lpstr>
      <vt:lpstr>Myriad Pro Semibold</vt:lpstr>
      <vt:lpstr>Office Theme</vt:lpstr>
      <vt:lpstr>For next time</vt:lpstr>
      <vt:lpstr>Agenda For today</vt:lpstr>
      <vt:lpstr>Building The Quadcopter Schematic</vt:lpstr>
      <vt:lpstr>Schematic Layers in Fusion360</vt:lpstr>
      <vt:lpstr>PowerPoint Presentation</vt:lpstr>
      <vt:lpstr>Schematics Goals</vt:lpstr>
      <vt:lpstr>Fusion360 Pitfalls</vt:lpstr>
      <vt:lpstr>Electrical Rules Check</vt:lpstr>
      <vt:lpstr>The Hardware You will Build</vt:lpstr>
      <vt:lpstr>The Hardware You Will Build</vt:lpstr>
      <vt:lpstr>Three Schematic Design Skills</vt:lpstr>
      <vt:lpstr>Power Supply</vt:lpstr>
      <vt:lpstr>Voltage Regulator Datasheet</vt:lpstr>
      <vt:lpstr>Linear Voltage Regulators</vt:lpstr>
      <vt:lpstr>Flight Computer</vt:lpstr>
      <vt:lpstr>uController Datasheet and Reference Design</vt:lpstr>
      <vt:lpstr>Inertial Measurement Unit</vt:lpstr>
      <vt:lpstr>Why I2C?</vt:lpstr>
      <vt:lpstr>I2C Bus Architecture</vt:lpstr>
      <vt:lpstr>IMU Datasheet</vt:lpstr>
      <vt:lpstr>Motors and Props</vt:lpstr>
      <vt:lpstr>Motor Driver</vt:lpstr>
      <vt:lpstr>Pulse Width Modulation</vt:lpstr>
      <vt:lpstr>Motor Switching: Inductance and Flyback</vt:lpstr>
      <vt:lpstr>Motor Switching: Inductance and Flyback</vt:lpstr>
      <vt:lpstr>Motor Switching: Inductance and Flyback</vt:lpstr>
      <vt:lpstr>Managing Electrical Noise: Idealized Power Supply</vt:lpstr>
      <vt:lpstr>Managing Electrical Noise: Realistic Power Supply</vt:lpstr>
      <vt:lpstr>Managing Electrical Noise: Working Power Supply</vt:lpstr>
      <vt:lpstr>Back EMF</vt:lpstr>
      <vt:lpstr>LEDs </vt:lpstr>
      <vt:lpstr>LED Design </vt:lpstr>
      <vt:lpstr>LED Selection</vt:lpstr>
      <vt:lpstr>LED Datasheets</vt:lpstr>
      <vt:lpstr>LED Circuit design</vt:lpstr>
      <vt:lpstr>Limiting Current </vt:lpstr>
      <vt:lpstr>Set Your Brightness Carefully</vt:lpstr>
      <vt:lpstr>Controlling your LEDs</vt:lpstr>
      <vt:lpstr>Turning in your LED design</vt:lpstr>
      <vt:lpstr>Demo</vt:lpstr>
      <vt:lpstr>Building a Schematic Demo</vt:lpstr>
      <vt:lpstr>Common Schematic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47</cp:revision>
  <cp:lastPrinted>2017-05-11T20:43:55Z</cp:lastPrinted>
  <dcterms:created xsi:type="dcterms:W3CDTF">2019-07-17T06:14:48Z</dcterms:created>
  <dcterms:modified xsi:type="dcterms:W3CDTF">2022-01-04T18:57:54Z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